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FF00"/>
    <a:srgbClr val="CC0099"/>
    <a:srgbClr val="FF0000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E0C96-3BF7-4554-9C06-12EFBC272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9AEC5-04AB-4B83-B821-267D304C8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915EB-45C1-491D-8205-FF0935BFF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9F69A-8411-4E2E-AF49-D7D6BA0C5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2AB93-D0D5-40AE-89C5-2FCD9833F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7C98A-E09C-4D2F-946E-3E431B8B3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3B468-B124-4261-8BFA-8A44986AB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23C8B-142B-4FED-B8FB-B5D987F64F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36DDA-4C55-4B4B-848B-345AF8B7E9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B9B05-FE3C-4E42-BA7A-214952010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B1C34-3255-4AE9-A387-5AE57926B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0D42DEF-2D13-46A4-99E2-CA446F184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1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Seal Surfer Spelling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Inflected –</a:t>
            </a:r>
            <a:r>
              <a:rPr lang="en-US" dirty="0" err="1" smtClean="0"/>
              <a:t>ed</a:t>
            </a:r>
            <a:r>
              <a:rPr lang="en-US" dirty="0" smtClean="0"/>
              <a:t> and –</a:t>
            </a:r>
            <a:r>
              <a:rPr lang="en-US" dirty="0" err="1" smtClean="0"/>
              <a:t>ing</a:t>
            </a:r>
            <a:endParaRPr lang="en-US" dirty="0" smtClean="0"/>
          </a:p>
          <a:p>
            <a:pPr eaLnBrk="1" hangingPunct="1"/>
            <a:r>
              <a:rPr lang="en-US" dirty="0" smtClean="0"/>
              <a:t>Dropping and Doubling Rule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CC0099"/>
                </a:solidFill>
              </a:rPr>
              <a:t>What do you know about reading these words?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6600" b="1" smtClean="0">
                <a:solidFill>
                  <a:schemeClr val="accent2"/>
                </a:solidFill>
              </a:rPr>
              <a:t>rain</a:t>
            </a:r>
            <a:r>
              <a:rPr lang="en-US" sz="6600" smtClean="0">
                <a:solidFill>
                  <a:srgbClr val="33CC33"/>
                </a:solidFill>
              </a:rPr>
              <a:t>ed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6600" b="1" smtClean="0">
                <a:solidFill>
                  <a:schemeClr val="accent2"/>
                </a:solidFill>
              </a:rPr>
              <a:t>rain</a:t>
            </a:r>
            <a:r>
              <a:rPr lang="en-US" sz="6600" smtClean="0">
                <a:solidFill>
                  <a:srgbClr val="FF0000"/>
                </a:solidFill>
              </a:rPr>
              <a:t>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4000" smtClean="0"/>
              <a:t>-both of these have a base word and an ending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4000" smtClean="0"/>
              <a:t>-</a:t>
            </a:r>
            <a:r>
              <a:rPr lang="en-US" sz="4000" smtClean="0">
                <a:solidFill>
                  <a:srgbClr val="33CC33"/>
                </a:solidFill>
              </a:rPr>
              <a:t>ed</a:t>
            </a:r>
            <a:r>
              <a:rPr lang="en-US" sz="4000" smtClean="0"/>
              <a:t> means it happened in the past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4000" smtClean="0"/>
              <a:t>-</a:t>
            </a:r>
            <a:r>
              <a:rPr lang="en-US" sz="4000" smtClean="0">
                <a:solidFill>
                  <a:srgbClr val="FF0000"/>
                </a:solidFill>
              </a:rPr>
              <a:t>ing</a:t>
            </a:r>
            <a:r>
              <a:rPr lang="en-US" sz="4000" smtClean="0"/>
              <a:t> means it is happening now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876800" y="1600200"/>
            <a:ext cx="9144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724400" y="2667000"/>
            <a:ext cx="1143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533400" y="4648200"/>
            <a:ext cx="762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533400" y="5257800"/>
            <a:ext cx="838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CC0099"/>
                </a:solidFill>
              </a:rPr>
              <a:t>The Doubling Rule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tabLst>
                <a:tab pos="6400800" algn="l"/>
              </a:tabLst>
            </a:pPr>
            <a:r>
              <a:rPr lang="en-US" sz="4400" smtClean="0">
                <a:solidFill>
                  <a:schemeClr val="accent2"/>
                </a:solidFill>
              </a:rPr>
              <a:t>shop </a:t>
            </a:r>
            <a:r>
              <a:rPr lang="en-US" sz="4400" smtClean="0"/>
              <a:t>(base word)</a:t>
            </a:r>
            <a:endParaRPr lang="en-US" sz="44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6400800" algn="l"/>
              </a:tabLst>
            </a:pPr>
            <a:r>
              <a:rPr lang="en-US" sz="4400" smtClean="0">
                <a:solidFill>
                  <a:schemeClr val="accent2"/>
                </a:solidFill>
              </a:rPr>
              <a:t>shop</a:t>
            </a:r>
            <a:r>
              <a:rPr lang="en-US" sz="4400" smtClean="0"/>
              <a:t> + </a:t>
            </a:r>
            <a:r>
              <a:rPr lang="en-US" sz="4400" smtClean="0">
                <a:solidFill>
                  <a:srgbClr val="33CC33"/>
                </a:solidFill>
              </a:rPr>
              <a:t>ed</a:t>
            </a:r>
            <a:r>
              <a:rPr lang="en-US" sz="4400" smtClean="0"/>
              <a:t>  = shop</a:t>
            </a:r>
            <a:r>
              <a:rPr lang="en-US" sz="4400" smtClean="0">
                <a:solidFill>
                  <a:srgbClr val="FFFF00"/>
                </a:solidFill>
              </a:rPr>
              <a:t>p</a:t>
            </a:r>
            <a:r>
              <a:rPr lang="en-US" sz="4400" smtClean="0">
                <a:solidFill>
                  <a:srgbClr val="33CC33"/>
                </a:solidFill>
              </a:rPr>
              <a:t>ed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6400800" algn="l"/>
              </a:tabLst>
            </a:pPr>
            <a:r>
              <a:rPr lang="en-US" sz="4400" smtClean="0">
                <a:solidFill>
                  <a:schemeClr val="accent2"/>
                </a:solidFill>
              </a:rPr>
              <a:t>shop</a:t>
            </a:r>
            <a:r>
              <a:rPr lang="en-US" sz="4400" smtClean="0"/>
              <a:t> + </a:t>
            </a:r>
            <a:r>
              <a:rPr lang="en-US" sz="4400" smtClean="0">
                <a:solidFill>
                  <a:srgbClr val="FF0000"/>
                </a:solidFill>
              </a:rPr>
              <a:t>ing</a:t>
            </a:r>
            <a:r>
              <a:rPr lang="en-US" sz="4400" smtClean="0"/>
              <a:t> = shop</a:t>
            </a:r>
            <a:r>
              <a:rPr lang="en-US" sz="4400" smtClean="0">
                <a:solidFill>
                  <a:srgbClr val="FFFF00"/>
                </a:solidFill>
              </a:rPr>
              <a:t>p</a:t>
            </a:r>
            <a:r>
              <a:rPr lang="en-US" sz="4400" smtClean="0">
                <a:solidFill>
                  <a:srgbClr val="FF0000"/>
                </a:solidFill>
              </a:rPr>
              <a:t>ing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6400800" algn="l"/>
              </a:tabLst>
            </a:pPr>
            <a:r>
              <a:rPr lang="en-US" sz="2800" smtClean="0"/>
              <a:t>The last consonant in </a:t>
            </a:r>
            <a:r>
              <a:rPr lang="en-US" sz="2800" smtClean="0">
                <a:solidFill>
                  <a:schemeClr val="accent2"/>
                </a:solidFill>
              </a:rPr>
              <a:t>shop</a:t>
            </a:r>
            <a:r>
              <a:rPr lang="en-US" sz="2800" smtClean="0"/>
              <a:t>, </a:t>
            </a:r>
            <a:r>
              <a:rPr lang="en-US" sz="2800" smtClean="0">
                <a:solidFill>
                  <a:srgbClr val="FFFF00"/>
                </a:solidFill>
              </a:rPr>
              <a:t>p</a:t>
            </a:r>
            <a:r>
              <a:rPr lang="en-US" sz="2800" smtClean="0"/>
              <a:t>, was doubled before the endings were added.  This happens in short-vowel words such as shop that end in just one consonant.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6400800" algn="l"/>
              </a:tabLst>
            </a:pPr>
            <a:r>
              <a:rPr lang="en-US" sz="2800" smtClean="0"/>
              <a:t>If a one-syllable word ends with one vowel and one consonant, double the final consonant.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362200" y="2286000"/>
            <a:ext cx="838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362200" y="2971800"/>
            <a:ext cx="838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5334000" y="22860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5334000" y="2971800"/>
            <a:ext cx="762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98" decel="100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98" decel="100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98" decel="100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CC0099"/>
                </a:solidFill>
              </a:rPr>
              <a:t>Dropping Rule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400" smtClean="0">
                <a:solidFill>
                  <a:schemeClr val="accent2"/>
                </a:solidFill>
              </a:rPr>
              <a:t>like </a:t>
            </a:r>
            <a:r>
              <a:rPr lang="en-US" sz="4800" smtClean="0"/>
              <a:t>(base word)</a:t>
            </a:r>
            <a:endParaRPr lang="en-US" sz="44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400" smtClean="0">
                <a:solidFill>
                  <a:schemeClr val="accent2"/>
                </a:solidFill>
              </a:rPr>
              <a:t>like</a:t>
            </a:r>
            <a:r>
              <a:rPr lang="en-US" sz="4400" smtClean="0"/>
              <a:t> + </a:t>
            </a:r>
            <a:r>
              <a:rPr lang="en-US" sz="4400" smtClean="0">
                <a:solidFill>
                  <a:srgbClr val="33CC33"/>
                </a:solidFill>
              </a:rPr>
              <a:t>ed</a:t>
            </a:r>
            <a:r>
              <a:rPr lang="en-US" sz="4400" smtClean="0"/>
              <a:t>  = lik</a:t>
            </a:r>
            <a:r>
              <a:rPr lang="en-US" sz="4400" smtClean="0">
                <a:solidFill>
                  <a:srgbClr val="33CC33"/>
                </a:solidFill>
              </a:rPr>
              <a:t>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400" smtClean="0">
                <a:solidFill>
                  <a:schemeClr val="accent2"/>
                </a:solidFill>
              </a:rPr>
              <a:t>like</a:t>
            </a:r>
            <a:r>
              <a:rPr lang="en-US" sz="4400" smtClean="0"/>
              <a:t> + </a:t>
            </a:r>
            <a:r>
              <a:rPr lang="en-US" sz="4400" smtClean="0">
                <a:solidFill>
                  <a:srgbClr val="FF0000"/>
                </a:solidFill>
              </a:rPr>
              <a:t>ing</a:t>
            </a:r>
            <a:r>
              <a:rPr lang="en-US" sz="4400" smtClean="0"/>
              <a:t> = lik</a:t>
            </a:r>
            <a:r>
              <a:rPr lang="en-US" sz="4400" smtClean="0">
                <a:solidFill>
                  <a:srgbClr val="FF0000"/>
                </a:solidFill>
              </a:rPr>
              <a:t>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The e was dropped before these endings were added.  This happens if a base word ends with e, and the ending starts with a vowel.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If the base word ends with a sneaky e, drop the e and add –</a:t>
            </a:r>
            <a:r>
              <a:rPr lang="en-US" sz="2800" smtClean="0">
                <a:solidFill>
                  <a:srgbClr val="33CC33"/>
                </a:solidFill>
              </a:rPr>
              <a:t>ed</a:t>
            </a:r>
            <a:r>
              <a:rPr lang="en-US" sz="2800" smtClean="0"/>
              <a:t> or –</a:t>
            </a:r>
            <a:r>
              <a:rPr lang="en-US" sz="2800" smtClean="0">
                <a:solidFill>
                  <a:srgbClr val="FF0000"/>
                </a:solidFill>
              </a:rPr>
              <a:t>ing</a:t>
            </a:r>
            <a:r>
              <a:rPr lang="en-US" sz="2800" smtClean="0"/>
              <a:t>.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981200" y="2438400"/>
            <a:ext cx="685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981200" y="3124200"/>
            <a:ext cx="762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962400" y="23622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962400" y="3124200"/>
            <a:ext cx="762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CC0099"/>
                </a:solidFill>
              </a:rPr>
              <a:t>What would you do?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3600" smtClean="0">
                <a:solidFill>
                  <a:schemeClr val="accent2"/>
                </a:solidFill>
              </a:rPr>
              <a:t>plan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3600" smtClean="0"/>
              <a:t>Would you just add –</a:t>
            </a:r>
            <a:r>
              <a:rPr lang="en-US" sz="3600" smtClean="0">
                <a:solidFill>
                  <a:srgbClr val="33CC33"/>
                </a:solidFill>
              </a:rPr>
              <a:t>ed</a:t>
            </a:r>
            <a:r>
              <a:rPr lang="en-US" sz="3600" smtClean="0"/>
              <a:t> and –</a:t>
            </a:r>
            <a:r>
              <a:rPr lang="en-US" sz="3600" smtClean="0">
                <a:solidFill>
                  <a:srgbClr val="FF0000"/>
                </a:solidFill>
              </a:rPr>
              <a:t>ing</a:t>
            </a:r>
            <a:r>
              <a:rPr lang="en-US" sz="3600" smtClean="0"/>
              <a:t>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3600" smtClean="0"/>
              <a:t>Would you double the final consonant?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36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3600" smtClean="0"/>
              <a:t>The correct answer is…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3600" smtClean="0"/>
              <a:t>double the final consonant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3600" smtClean="0"/>
              <a:t>plann</a:t>
            </a:r>
            <a:r>
              <a:rPr lang="en-US" sz="3600" smtClean="0">
                <a:solidFill>
                  <a:srgbClr val="33CC33"/>
                </a:solidFill>
              </a:rPr>
              <a:t>ed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3600" smtClean="0"/>
              <a:t>plann</a:t>
            </a:r>
            <a:r>
              <a:rPr lang="en-US" sz="3600" smtClean="0">
                <a:solidFill>
                  <a:srgbClr val="FF0000"/>
                </a:solidFill>
              </a:rPr>
              <a:t>ing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800600" y="2286000"/>
            <a:ext cx="533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6629400" y="22860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1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CC0099"/>
                </a:solidFill>
              </a:rPr>
              <a:t>What would you do?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trade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mtClean="0"/>
              <a:t>Would you just add –</a:t>
            </a:r>
            <a:r>
              <a:rPr lang="en-US" smtClean="0">
                <a:solidFill>
                  <a:srgbClr val="33CC33"/>
                </a:solidFill>
              </a:rPr>
              <a:t>ed</a:t>
            </a:r>
            <a:r>
              <a:rPr lang="en-US" smtClean="0"/>
              <a:t> and –</a:t>
            </a:r>
            <a:r>
              <a:rPr lang="en-US" smtClean="0">
                <a:solidFill>
                  <a:srgbClr val="FF0000"/>
                </a:solidFill>
              </a:rPr>
              <a:t>ing</a:t>
            </a:r>
            <a:r>
              <a:rPr lang="en-US" smtClean="0"/>
              <a:t>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mtClean="0"/>
              <a:t>Would you double the final consonant?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mtClean="0"/>
              <a:t>Would you drop the sneaky e?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mtClean="0"/>
              <a:t>The correct answer is…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mtClean="0"/>
              <a:t>drop the sneaky e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mtClean="0"/>
              <a:t>trad</a:t>
            </a:r>
            <a:r>
              <a:rPr lang="en-US" smtClean="0">
                <a:solidFill>
                  <a:srgbClr val="33CC33"/>
                </a:solidFill>
              </a:rPr>
              <a:t>ed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mtClean="0"/>
              <a:t>trad</a:t>
            </a:r>
            <a:r>
              <a:rPr lang="en-US" smtClean="0">
                <a:solidFill>
                  <a:srgbClr val="FF0000"/>
                </a:solidFill>
              </a:rPr>
              <a:t>ing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343400" y="20574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867400" y="20574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CC0099"/>
                </a:solidFill>
              </a:rPr>
              <a:t>Add –s, -ed, and –ing</a:t>
            </a:r>
            <a:br>
              <a:rPr lang="en-US" sz="4000" smtClean="0">
                <a:solidFill>
                  <a:srgbClr val="CC0099"/>
                </a:solidFill>
              </a:rPr>
            </a:br>
            <a:r>
              <a:rPr lang="en-US" sz="4000" smtClean="0">
                <a:solidFill>
                  <a:srgbClr val="CC0099"/>
                </a:solidFill>
              </a:rPr>
              <a:t>Tell why or if the spelling changed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base word	-s		-ed		-ing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grab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excite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face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talk</a:t>
            </a:r>
          </a:p>
        </p:txBody>
      </p:sp>
      <p:sp>
        <p:nvSpPr>
          <p:cNvPr id="8196" name="Line 5"/>
          <p:cNvSpPr>
            <a:spLocks noChangeShapeType="1"/>
          </p:cNvSpPr>
          <p:nvPr/>
        </p:nvSpPr>
        <p:spPr bwMode="auto">
          <a:xfrm>
            <a:off x="533400" y="2209800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>
            <a:off x="2667000" y="17526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8" name="Line 7"/>
          <p:cNvSpPr>
            <a:spLocks noChangeShapeType="1"/>
          </p:cNvSpPr>
          <p:nvPr/>
        </p:nvSpPr>
        <p:spPr bwMode="auto">
          <a:xfrm>
            <a:off x="4495800" y="167640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9" name="Line 8"/>
          <p:cNvSpPr>
            <a:spLocks noChangeShapeType="1"/>
          </p:cNvSpPr>
          <p:nvPr/>
        </p:nvSpPr>
        <p:spPr bwMode="auto">
          <a:xfrm>
            <a:off x="6400800" y="167640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92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CC0099"/>
                </a:solidFill>
              </a:rPr>
              <a:t>Add –s, -ed, and –ing</a:t>
            </a:r>
            <a:br>
              <a:rPr lang="en-US" sz="4000" smtClean="0">
                <a:solidFill>
                  <a:srgbClr val="CC0099"/>
                </a:solidFill>
              </a:rPr>
            </a:br>
            <a:r>
              <a:rPr lang="en-US" sz="4000" smtClean="0">
                <a:solidFill>
                  <a:srgbClr val="CC0099"/>
                </a:solidFill>
              </a:rPr>
              <a:t>Tell why or if the spelling changed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chemeClr val="accent2"/>
                </a:solidFill>
              </a:rPr>
              <a:t>base word</a:t>
            </a:r>
            <a:r>
              <a:rPr lang="en-US" sz="2800" smtClean="0"/>
              <a:t>	        -</a:t>
            </a:r>
            <a:r>
              <a:rPr lang="en-US" sz="2800" smtClean="0">
                <a:solidFill>
                  <a:srgbClr val="FF33CC"/>
                </a:solidFill>
              </a:rPr>
              <a:t>s</a:t>
            </a:r>
            <a:r>
              <a:rPr lang="en-US" sz="2800" smtClean="0"/>
              <a:t>		-</a:t>
            </a:r>
            <a:r>
              <a:rPr lang="en-US" sz="2800" smtClean="0">
                <a:solidFill>
                  <a:srgbClr val="33CC33"/>
                </a:solidFill>
              </a:rPr>
              <a:t>ed</a:t>
            </a:r>
            <a:r>
              <a:rPr lang="en-US" sz="2800" smtClean="0"/>
              <a:t>		-</a:t>
            </a:r>
            <a:r>
              <a:rPr lang="en-US" sz="2800" smtClean="0">
                <a:solidFill>
                  <a:srgbClr val="FF0000"/>
                </a:solidFill>
              </a:rPr>
              <a:t>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chemeClr val="accent2"/>
                </a:solidFill>
              </a:rPr>
              <a:t>grab</a:t>
            </a:r>
            <a:r>
              <a:rPr lang="en-US" sz="2800" smtClean="0"/>
              <a:t>		      grab</a:t>
            </a:r>
            <a:r>
              <a:rPr lang="en-US" sz="2800" smtClean="0">
                <a:solidFill>
                  <a:srgbClr val="FF33CC"/>
                </a:solidFill>
              </a:rPr>
              <a:t>s</a:t>
            </a:r>
            <a:r>
              <a:rPr lang="en-US" sz="2800" smtClean="0"/>
              <a:t>	     grab</a:t>
            </a:r>
            <a:r>
              <a:rPr lang="en-US" sz="2800" smtClean="0">
                <a:solidFill>
                  <a:srgbClr val="FFFF00"/>
                </a:solidFill>
              </a:rPr>
              <a:t>b</a:t>
            </a:r>
            <a:r>
              <a:rPr lang="en-US" sz="2800" smtClean="0">
                <a:solidFill>
                  <a:srgbClr val="33CC33"/>
                </a:solidFill>
              </a:rPr>
              <a:t>ed</a:t>
            </a:r>
            <a:r>
              <a:rPr lang="en-US" sz="2800" smtClean="0"/>
              <a:t>	grab</a:t>
            </a:r>
            <a:r>
              <a:rPr lang="en-US" sz="2800" smtClean="0">
                <a:solidFill>
                  <a:srgbClr val="FFFF00"/>
                </a:solidFill>
              </a:rPr>
              <a:t>b</a:t>
            </a:r>
            <a:r>
              <a:rPr lang="en-US" sz="2800" smtClean="0">
                <a:solidFill>
                  <a:srgbClr val="FF0000"/>
                </a:solidFill>
              </a:rPr>
              <a:t>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(double)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chemeClr val="accent2"/>
                </a:solidFill>
              </a:rPr>
              <a:t>excite</a:t>
            </a:r>
            <a:r>
              <a:rPr lang="en-US" sz="2800" smtClean="0"/>
              <a:t>	     excite</a:t>
            </a:r>
            <a:r>
              <a:rPr lang="en-US" sz="2800" smtClean="0">
                <a:solidFill>
                  <a:srgbClr val="FF33CC"/>
                </a:solidFill>
              </a:rPr>
              <a:t>s</a:t>
            </a:r>
            <a:r>
              <a:rPr lang="en-US" sz="2800" smtClean="0"/>
              <a:t>	     excit</a:t>
            </a:r>
            <a:r>
              <a:rPr lang="en-US" sz="2800" smtClean="0">
                <a:solidFill>
                  <a:srgbClr val="33CC33"/>
                </a:solidFill>
              </a:rPr>
              <a:t>ed</a:t>
            </a:r>
            <a:r>
              <a:rPr lang="en-US" sz="2800" smtClean="0"/>
              <a:t>	       excit</a:t>
            </a:r>
            <a:r>
              <a:rPr lang="en-US" sz="2800" smtClean="0">
                <a:solidFill>
                  <a:srgbClr val="FF0000"/>
                </a:solidFill>
              </a:rPr>
              <a:t>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(drop)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chemeClr val="accent2"/>
                </a:solidFill>
              </a:rPr>
              <a:t>face</a:t>
            </a:r>
            <a:r>
              <a:rPr lang="en-US" sz="2800" smtClean="0"/>
              <a:t>                 face</a:t>
            </a:r>
            <a:r>
              <a:rPr lang="en-US" sz="2800" smtClean="0">
                <a:solidFill>
                  <a:srgbClr val="FF33CC"/>
                </a:solidFill>
              </a:rPr>
              <a:t>s</a:t>
            </a:r>
            <a:r>
              <a:rPr lang="en-US" sz="2800" smtClean="0"/>
              <a:t>          fac</a:t>
            </a:r>
            <a:r>
              <a:rPr lang="en-US" sz="2800" smtClean="0">
                <a:solidFill>
                  <a:srgbClr val="33CC33"/>
                </a:solidFill>
              </a:rPr>
              <a:t>ed</a:t>
            </a:r>
            <a:r>
              <a:rPr lang="en-US" sz="2800" smtClean="0"/>
              <a:t>            fac</a:t>
            </a:r>
            <a:r>
              <a:rPr lang="en-US" sz="2800" smtClean="0">
                <a:solidFill>
                  <a:srgbClr val="FF0000"/>
                </a:solidFill>
              </a:rPr>
              <a:t>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(drop)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chemeClr val="accent2"/>
                </a:solidFill>
              </a:rPr>
              <a:t>talk</a:t>
            </a:r>
            <a:r>
              <a:rPr lang="en-US" sz="2800" smtClean="0"/>
              <a:t>                  talk</a:t>
            </a:r>
            <a:r>
              <a:rPr lang="en-US" sz="2800" smtClean="0">
                <a:solidFill>
                  <a:srgbClr val="FF33CC"/>
                </a:solidFill>
              </a:rPr>
              <a:t>s</a:t>
            </a:r>
            <a:r>
              <a:rPr lang="en-US" sz="2800" smtClean="0"/>
              <a:t>           talk</a:t>
            </a:r>
            <a:r>
              <a:rPr lang="en-US" sz="2800" smtClean="0">
                <a:solidFill>
                  <a:srgbClr val="33CC33"/>
                </a:solidFill>
              </a:rPr>
              <a:t>ed</a:t>
            </a:r>
            <a:r>
              <a:rPr lang="en-US" sz="2800" smtClean="0"/>
              <a:t>           talk</a:t>
            </a:r>
            <a:r>
              <a:rPr lang="en-US" sz="2800" smtClean="0">
                <a:solidFill>
                  <a:srgbClr val="FF0000"/>
                </a:solidFill>
              </a:rPr>
              <a:t>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(just add)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533400" y="2057400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2667000" y="17526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4495800" y="167640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6400800" y="167640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V="1">
            <a:off x="533400" y="29718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533400" y="39624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V="1">
            <a:off x="457200" y="48768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533400" y="6248400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281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ＭＳ Ｐゴシック</vt:lpstr>
      <vt:lpstr>Calibri</vt:lpstr>
      <vt:lpstr>Default Design</vt:lpstr>
      <vt:lpstr>Seal Surfer Spelling</vt:lpstr>
      <vt:lpstr>What do you know about reading these words?</vt:lpstr>
      <vt:lpstr>The Doubling Rule</vt:lpstr>
      <vt:lpstr>Dropping Rule</vt:lpstr>
      <vt:lpstr>What would you do?</vt:lpstr>
      <vt:lpstr>What would you do?</vt:lpstr>
      <vt:lpstr>Add –s, -ed, and –ing Tell why or if the spelling changed</vt:lpstr>
      <vt:lpstr>Add –s, -ed, and –ing Tell why or if the spelling changed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Walk in the Desert Spelling Words</dc:title>
  <dc:creator>juli</dc:creator>
  <cp:lastModifiedBy>jveen</cp:lastModifiedBy>
  <cp:revision>4</cp:revision>
  <dcterms:created xsi:type="dcterms:W3CDTF">2010-03-31T12:41:29Z</dcterms:created>
  <dcterms:modified xsi:type="dcterms:W3CDTF">2015-03-02T20:48:05Z</dcterms:modified>
</cp:coreProperties>
</file>